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3e88f600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97" name="Google Shape;97;g3e88f600ef_0_5:notes"/>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p:nvPr/>
        </p:nvSpPr>
        <p:spPr>
          <a:xfrm>
            <a:off x="457200" y="2895600"/>
            <a:ext cx="822960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Spatial thinking is thinking that finds meaning in the shape, size, orientation, location, direction or trajectory, of objects, processes or phenomena, or the relative positions in space of multiple objects, processes or phenomena. Spatial thinking uses the properties of space as a vehicle for structuring problems, for finding answers, and for expressing solutions.</a:t>
            </a:r>
            <a:endParaRPr/>
          </a:p>
        </p:txBody>
      </p:sp>
      <p:sp>
        <p:nvSpPr>
          <p:cNvPr id="85" name="Google Shape;85;p13"/>
          <p:cNvSpPr/>
          <p:nvPr/>
        </p:nvSpPr>
        <p:spPr>
          <a:xfrm>
            <a:off x="4572000" y="5410200"/>
            <a:ext cx="42002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National Research Council, 2006</a:t>
            </a:r>
            <a:endParaRPr/>
          </a:p>
        </p:txBody>
      </p:sp>
      <p:sp>
        <p:nvSpPr>
          <p:cNvPr id="86" name="Google Shape;86;p13"/>
          <p:cNvSpPr/>
          <p:nvPr/>
        </p:nvSpPr>
        <p:spPr>
          <a:xfrm>
            <a:off x="457200" y="1565100"/>
            <a:ext cx="4546500" cy="1330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Arial"/>
                <a:ea typeface="Arial"/>
                <a:cs typeface="Arial"/>
                <a:sym typeface="Arial"/>
              </a:rPr>
              <a:t>SPATIAL THINKING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b="0" l="0" r="6250" t="0"/>
          <a:stretch/>
        </p:blipFill>
        <p:spPr>
          <a:xfrm>
            <a:off x="0" y="0"/>
            <a:ext cx="9144000" cy="7315200"/>
          </a:xfrm>
          <a:prstGeom prst="rect">
            <a:avLst/>
          </a:prstGeom>
          <a:noFill/>
          <a:ln>
            <a:noFill/>
          </a:ln>
        </p:spPr>
      </p:pic>
      <p:sp>
        <p:nvSpPr>
          <p:cNvPr id="92" name="Google Shape;92;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3" name="Google Shape;93;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b="0" i="0" sz="3200" u="none" cap="none" strike="noStrike">
              <a:solidFill>
                <a:srgbClr val="888888"/>
              </a:solidFill>
              <a:latin typeface="Calibri"/>
              <a:ea typeface="Calibri"/>
              <a:cs typeface="Calibri"/>
              <a:sym typeface="Calibri"/>
            </a:endParaRPr>
          </a:p>
        </p:txBody>
      </p:sp>
      <p:sp>
        <p:nvSpPr>
          <p:cNvPr id="94" name="Google Shape;94;p14"/>
          <p:cNvSpPr txBox="1"/>
          <p:nvPr/>
        </p:nvSpPr>
        <p:spPr>
          <a:xfrm>
            <a:off x="0" y="951161"/>
            <a:ext cx="9144000" cy="40780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200">
                <a:solidFill>
                  <a:schemeClr val="lt1"/>
                </a:solidFill>
                <a:latin typeface="Arial"/>
                <a:ea typeface="Arial"/>
                <a:cs typeface="Arial"/>
                <a:sym typeface="Arial"/>
              </a:rPr>
              <a:t>THE </a:t>
            </a:r>
            <a:endParaRPr/>
          </a:p>
          <a:p>
            <a:pPr indent="0" lvl="0" marL="0" marR="0" rtl="0" algn="ctr">
              <a:spcBef>
                <a:spcPts val="0"/>
              </a:spcBef>
              <a:spcAft>
                <a:spcPts val="0"/>
              </a:spcAft>
              <a:buNone/>
            </a:pPr>
            <a:r>
              <a:rPr lang="en-US" sz="11500">
                <a:solidFill>
                  <a:schemeClr val="lt1"/>
                </a:solidFill>
                <a:latin typeface="Arial"/>
                <a:ea typeface="Arial"/>
                <a:cs typeface="Arial"/>
                <a:sym typeface="Arial"/>
              </a:rPr>
              <a:t>SPATIAL</a:t>
            </a:r>
            <a:r>
              <a:rPr lang="en-US" sz="7200">
                <a:solidFill>
                  <a:schemeClr val="lt1"/>
                </a:solidFill>
                <a:latin typeface="Arial"/>
                <a:ea typeface="Arial"/>
                <a:cs typeface="Arial"/>
                <a:sym typeface="Arial"/>
              </a:rPr>
              <a:t> SUPERMARKET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b="66367" l="234" r="6018" t="8904"/>
          <a:stretch/>
        </p:blipFill>
        <p:spPr>
          <a:xfrm>
            <a:off x="-22698" y="0"/>
            <a:ext cx="9166697" cy="1808922"/>
          </a:xfrm>
          <a:prstGeom prst="rect">
            <a:avLst/>
          </a:prstGeom>
          <a:noFill/>
          <a:ln>
            <a:noFill/>
          </a:ln>
        </p:spPr>
      </p:pic>
      <p:sp>
        <p:nvSpPr>
          <p:cNvPr id="100" name="Google Shape;100;p15"/>
          <p:cNvSpPr/>
          <p:nvPr/>
        </p:nvSpPr>
        <p:spPr>
          <a:xfrm>
            <a:off x="-53502" y="-238539"/>
            <a:ext cx="9349800" cy="2047500"/>
          </a:xfrm>
          <a:prstGeom prst="rect">
            <a:avLst/>
          </a:prstGeom>
          <a:solidFill>
            <a:srgbClr val="000000">
              <a:alpha val="168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txBox="1"/>
          <p:nvPr>
            <p:ph type="title"/>
          </p:nvPr>
        </p:nvSpPr>
        <p:spPr>
          <a:xfrm>
            <a:off x="381000" y="4572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800"/>
              <a:buFont typeface="Arial"/>
              <a:buNone/>
            </a:pPr>
            <a:r>
              <a:rPr b="0" i="0" lang="en-US" sz="4800" u="none" cap="none" strike="noStrike">
                <a:solidFill>
                  <a:schemeClr val="lt1"/>
                </a:solidFill>
                <a:latin typeface="Arial"/>
                <a:ea typeface="Arial"/>
                <a:cs typeface="Arial"/>
                <a:sym typeface="Arial"/>
              </a:rPr>
              <a:t>SUPERMARKET </a:t>
            </a:r>
            <a:br>
              <a:rPr b="0" i="0" lang="en-US" sz="4800" u="none" cap="none" strike="noStrike">
                <a:solidFill>
                  <a:schemeClr val="lt1"/>
                </a:solidFill>
                <a:latin typeface="Arial"/>
                <a:ea typeface="Arial"/>
                <a:cs typeface="Arial"/>
                <a:sym typeface="Arial"/>
              </a:rPr>
            </a:br>
            <a:r>
              <a:rPr b="0" i="0" lang="en-US" sz="4800" u="none" cap="none" strike="noStrike">
                <a:solidFill>
                  <a:schemeClr val="lt1"/>
                </a:solidFill>
                <a:latin typeface="Arial"/>
                <a:ea typeface="Arial"/>
                <a:cs typeface="Arial"/>
                <a:sym typeface="Arial"/>
              </a:rPr>
              <a:t>SPATIALITY</a:t>
            </a:r>
            <a:endParaRPr/>
          </a:p>
        </p:txBody>
      </p:sp>
      <p:sp>
        <p:nvSpPr>
          <p:cNvPr id="102" name="Google Shape;102;p15"/>
          <p:cNvSpPr txBox="1"/>
          <p:nvPr>
            <p:ph idx="1" type="body"/>
          </p:nvPr>
        </p:nvSpPr>
        <p:spPr>
          <a:xfrm>
            <a:off x="228600" y="1981200"/>
            <a:ext cx="8915400" cy="4526100"/>
          </a:xfrm>
          <a:prstGeom prst="rect">
            <a:avLst/>
          </a:prstGeom>
          <a:noFill/>
          <a:ln>
            <a:noFill/>
          </a:ln>
        </p:spPr>
        <p:txBody>
          <a:bodyPr anchorCtr="0" anchor="t" bIns="45700" lIns="91425" spcFirstLastPara="1" rIns="91425" wrap="square" tIns="45700">
            <a:noAutofit/>
          </a:bodyPr>
          <a:lstStyle/>
          <a:p>
            <a:pPr indent="-457200" lvl="0" marL="457200" rtl="0">
              <a:spcBef>
                <a:spcPts val="640"/>
              </a:spcBef>
              <a:spcAft>
                <a:spcPts val="0"/>
              </a:spcAft>
              <a:buSzPts val="3600"/>
              <a:buChar char="•"/>
            </a:pPr>
            <a:r>
              <a:rPr lang="en-US" sz="3600">
                <a:latin typeface="Arial"/>
                <a:ea typeface="Arial"/>
                <a:cs typeface="Arial"/>
                <a:sym typeface="Arial"/>
              </a:rPr>
              <a:t>In what ways is location important in a grocery store?</a:t>
            </a:r>
            <a:endParaRPr sz="3600">
              <a:latin typeface="Arial"/>
              <a:ea typeface="Arial"/>
              <a:cs typeface="Arial"/>
              <a:sym typeface="Arial"/>
            </a:endParaRPr>
          </a:p>
          <a:p>
            <a:pPr indent="-457200" lvl="0" marL="457200" rtl="0">
              <a:spcBef>
                <a:spcPts val="0"/>
              </a:spcBef>
              <a:spcAft>
                <a:spcPts val="0"/>
              </a:spcAft>
              <a:buSzPts val="3600"/>
              <a:buChar char="•"/>
            </a:pPr>
            <a:r>
              <a:rPr lang="en-US" sz="3600">
                <a:latin typeface="Arial"/>
                <a:ea typeface="Arial"/>
                <a:cs typeface="Arial"/>
                <a:sym typeface="Arial"/>
              </a:rPr>
              <a:t>Are there regions in a grocery store?</a:t>
            </a:r>
            <a:endParaRPr sz="3600">
              <a:latin typeface="Arial"/>
              <a:ea typeface="Arial"/>
              <a:cs typeface="Arial"/>
              <a:sym typeface="Arial"/>
            </a:endParaRPr>
          </a:p>
          <a:p>
            <a:pPr indent="-457200" lvl="0" marL="457200" rtl="0">
              <a:spcBef>
                <a:spcPts val="0"/>
              </a:spcBef>
              <a:spcAft>
                <a:spcPts val="0"/>
              </a:spcAft>
              <a:buSzPts val="3600"/>
              <a:buChar char="•"/>
            </a:pPr>
            <a:r>
              <a:rPr lang="en-US" sz="3600">
                <a:latin typeface="Arial"/>
                <a:ea typeface="Arial"/>
                <a:cs typeface="Arial"/>
                <a:sym typeface="Arial"/>
              </a:rPr>
              <a:t>What things are dispersed? Clustered?</a:t>
            </a:r>
            <a:endParaRPr sz="36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16"/>
          <p:cNvPicPr preferRelativeResize="0"/>
          <p:nvPr/>
        </p:nvPicPr>
        <p:blipFill rotWithShape="1">
          <a:blip r:embed="rId3">
            <a:alphaModFix/>
          </a:blip>
          <a:srcRect b="66368" l="238" r="6013" t="8904"/>
          <a:stretch/>
        </p:blipFill>
        <p:spPr>
          <a:xfrm>
            <a:off x="-22698" y="0"/>
            <a:ext cx="9166698" cy="1808922"/>
          </a:xfrm>
          <a:prstGeom prst="rect">
            <a:avLst/>
          </a:prstGeom>
          <a:noFill/>
          <a:ln>
            <a:noFill/>
          </a:ln>
        </p:spPr>
      </p:pic>
      <p:sp>
        <p:nvSpPr>
          <p:cNvPr id="108" name="Google Shape;108;p16"/>
          <p:cNvSpPr/>
          <p:nvPr/>
        </p:nvSpPr>
        <p:spPr>
          <a:xfrm>
            <a:off x="-53502" y="-238539"/>
            <a:ext cx="9349902" cy="2047461"/>
          </a:xfrm>
          <a:prstGeom prst="rect">
            <a:avLst/>
          </a:prstGeom>
          <a:solidFill>
            <a:srgbClr val="000000">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6"/>
          <p:cNvSpPr txBox="1"/>
          <p:nvPr>
            <p:ph type="title"/>
          </p:nvPr>
        </p:nvSpPr>
        <p:spPr>
          <a:xfrm>
            <a:off x="381000" y="4572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800"/>
              <a:buFont typeface="Arial"/>
              <a:buNone/>
            </a:pPr>
            <a:r>
              <a:rPr b="0" i="0" lang="en-US" sz="4800" u="none" cap="none" strike="noStrike">
                <a:solidFill>
                  <a:schemeClr val="lt1"/>
                </a:solidFill>
                <a:latin typeface="Arial"/>
                <a:ea typeface="Arial"/>
                <a:cs typeface="Arial"/>
                <a:sym typeface="Arial"/>
              </a:rPr>
              <a:t>SUPERMARKET </a:t>
            </a:r>
            <a:br>
              <a:rPr b="0" i="0" lang="en-US" sz="4800" u="none" cap="none" strike="noStrike">
                <a:solidFill>
                  <a:schemeClr val="lt1"/>
                </a:solidFill>
                <a:latin typeface="Arial"/>
                <a:ea typeface="Arial"/>
                <a:cs typeface="Arial"/>
                <a:sym typeface="Arial"/>
              </a:rPr>
            </a:br>
            <a:r>
              <a:rPr b="0" i="0" lang="en-US" sz="4800" u="none" cap="none" strike="noStrike">
                <a:solidFill>
                  <a:schemeClr val="lt1"/>
                </a:solidFill>
                <a:latin typeface="Arial"/>
                <a:ea typeface="Arial"/>
                <a:cs typeface="Arial"/>
                <a:sym typeface="Arial"/>
              </a:rPr>
              <a:t>SPATIALITY</a:t>
            </a:r>
            <a:endParaRPr/>
          </a:p>
        </p:txBody>
      </p:sp>
      <p:sp>
        <p:nvSpPr>
          <p:cNvPr id="110" name="Google Shape;110;p16"/>
          <p:cNvSpPr txBox="1"/>
          <p:nvPr>
            <p:ph idx="1" type="body"/>
          </p:nvPr>
        </p:nvSpPr>
        <p:spPr>
          <a:xfrm>
            <a:off x="228600" y="1981200"/>
            <a:ext cx="89154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location  </a:t>
            </a:r>
            <a:r>
              <a:rPr b="0" i="0" lang="en-US" sz="2220" u="none" cap="none" strike="noStrike">
                <a:solidFill>
                  <a:schemeClr val="dk1"/>
                </a:solidFill>
                <a:latin typeface="Arial"/>
                <a:ea typeface="Arial"/>
                <a:cs typeface="Arial"/>
                <a:sym typeface="Arial"/>
              </a:rPr>
              <a:t>(where, specific location)</a:t>
            </a:r>
            <a:endParaRPr/>
          </a:p>
          <a:p>
            <a:pPr indent="-342900" lvl="0" marL="342900" marR="0" rtl="0" algn="l">
              <a:spcBef>
                <a:spcPts val="814"/>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region  </a:t>
            </a:r>
            <a:r>
              <a:rPr b="0" i="0" lang="en-US" sz="2220" u="none" cap="none" strike="noStrike">
                <a:solidFill>
                  <a:schemeClr val="dk1"/>
                </a:solidFill>
                <a:latin typeface="Arial"/>
                <a:ea typeface="Arial"/>
                <a:cs typeface="Arial"/>
                <a:sym typeface="Arial"/>
              </a:rPr>
              <a:t>(clustering, contiguousness)</a:t>
            </a:r>
            <a:endParaRPr/>
          </a:p>
          <a:p>
            <a:pPr indent="-342900" lvl="0" marL="342900" marR="0" rtl="0" algn="l">
              <a:spcBef>
                <a:spcPts val="814"/>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distribution  </a:t>
            </a:r>
            <a:r>
              <a:rPr b="0" i="0" lang="en-US" sz="2220" u="none" cap="none" strike="noStrike">
                <a:solidFill>
                  <a:schemeClr val="dk1"/>
                </a:solidFill>
                <a:latin typeface="Arial"/>
                <a:ea typeface="Arial"/>
                <a:cs typeface="Arial"/>
                <a:sym typeface="Arial"/>
              </a:rPr>
              <a:t>(dispersion, relative location)</a:t>
            </a:r>
            <a:endParaRPr b="0" i="0" sz="4070" u="none" cap="none" strike="noStrike">
              <a:solidFill>
                <a:schemeClr val="dk1"/>
              </a:solidFill>
              <a:latin typeface="Arial"/>
              <a:ea typeface="Arial"/>
              <a:cs typeface="Arial"/>
              <a:sym typeface="Arial"/>
            </a:endParaRPr>
          </a:p>
          <a:p>
            <a:pPr indent="-342900" lvl="0" marL="342900" marR="0" rtl="0" algn="l">
              <a:spcBef>
                <a:spcPts val="814"/>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distance </a:t>
            </a:r>
            <a:r>
              <a:rPr b="0" i="0" lang="en-US" sz="2220" u="none" cap="none" strike="noStrike">
                <a:solidFill>
                  <a:schemeClr val="dk1"/>
                </a:solidFill>
                <a:latin typeface="Arial"/>
                <a:ea typeface="Arial"/>
                <a:cs typeface="Arial"/>
                <a:sym typeface="Arial"/>
              </a:rPr>
              <a:t> (proximity, accessibility)</a:t>
            </a:r>
            <a:endParaRPr b="0" i="0" sz="4070" u="none" cap="none" strike="noStrike">
              <a:solidFill>
                <a:schemeClr val="dk1"/>
              </a:solidFill>
              <a:latin typeface="Arial"/>
              <a:ea typeface="Arial"/>
              <a:cs typeface="Arial"/>
              <a:sym typeface="Arial"/>
            </a:endParaRPr>
          </a:p>
          <a:p>
            <a:pPr indent="-342900" lvl="0" marL="342900" marR="0" rtl="0" algn="l">
              <a:spcBef>
                <a:spcPts val="814"/>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movement</a:t>
            </a:r>
            <a:r>
              <a:rPr b="0" i="0" lang="en-US" sz="2220" u="none" cap="none" strike="noStrike">
                <a:solidFill>
                  <a:schemeClr val="dk1"/>
                </a:solidFill>
                <a:latin typeface="Arial"/>
                <a:ea typeface="Arial"/>
                <a:cs typeface="Arial"/>
                <a:sym typeface="Arial"/>
              </a:rPr>
              <a:t>   (flows, pathways)</a:t>
            </a:r>
            <a:endParaRPr b="0" i="0" sz="4070" u="none" cap="none" strike="noStrike">
              <a:solidFill>
                <a:schemeClr val="dk1"/>
              </a:solidFill>
              <a:latin typeface="Arial"/>
              <a:ea typeface="Arial"/>
              <a:cs typeface="Arial"/>
              <a:sym typeface="Arial"/>
            </a:endParaRPr>
          </a:p>
          <a:p>
            <a:pPr indent="-342900" lvl="0" marL="342900" marR="0" rtl="0" algn="l">
              <a:spcBef>
                <a:spcPts val="814"/>
              </a:spcBef>
              <a:spcAft>
                <a:spcPts val="0"/>
              </a:spcAft>
              <a:buClr>
                <a:srgbClr val="7F7F7F"/>
              </a:buClr>
              <a:buSzPts val="4070"/>
              <a:buFont typeface="Arial"/>
              <a:buChar char="•"/>
            </a:pPr>
            <a:r>
              <a:rPr b="0" i="0" lang="en-US" sz="4070" u="none" cap="none" strike="noStrike">
                <a:solidFill>
                  <a:srgbClr val="7F7F7F"/>
                </a:solidFill>
                <a:latin typeface="Arial"/>
                <a:ea typeface="Arial"/>
                <a:cs typeface="Arial"/>
                <a:sym typeface="Arial"/>
              </a:rPr>
              <a:t>landscape</a:t>
            </a:r>
            <a:r>
              <a:rPr b="0" i="0" lang="en-US" sz="2220" u="none" cap="none" strike="noStrike">
                <a:solidFill>
                  <a:srgbClr val="7F7F7F"/>
                </a:solidFill>
                <a:latin typeface="Arial"/>
                <a:ea typeface="Arial"/>
                <a:cs typeface="Arial"/>
                <a:sym typeface="Arial"/>
              </a:rPr>
              <a:t>   (aesthetic, cultural views)</a:t>
            </a:r>
            <a:endParaRPr b="0" i="0" sz="4070" u="none" cap="none" strike="noStrike">
              <a:solidFill>
                <a:srgbClr val="7F7F7F"/>
              </a:solidFill>
              <a:latin typeface="Arial"/>
              <a:ea typeface="Arial"/>
              <a:cs typeface="Arial"/>
              <a:sym typeface="Arial"/>
            </a:endParaRPr>
          </a:p>
          <a:p>
            <a:pPr indent="-84454" lvl="0" marL="342900" marR="0" rtl="0" algn="l">
              <a:spcBef>
                <a:spcPts val="814"/>
              </a:spcBef>
              <a:spcAft>
                <a:spcPts val="0"/>
              </a:spcAft>
              <a:buClr>
                <a:schemeClr val="dk1"/>
              </a:buClr>
              <a:buSzPts val="4070"/>
              <a:buFont typeface="Arial"/>
              <a:buNone/>
            </a:pPr>
            <a:r>
              <a:t/>
            </a:r>
            <a:endParaRPr b="0" i="0" sz="407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17"/>
          <p:cNvPicPr preferRelativeResize="0"/>
          <p:nvPr/>
        </p:nvPicPr>
        <p:blipFill rotWithShape="1">
          <a:blip r:embed="rId3">
            <a:alphaModFix/>
          </a:blip>
          <a:srcRect b="66368" l="238" r="6013" t="8904"/>
          <a:stretch/>
        </p:blipFill>
        <p:spPr>
          <a:xfrm>
            <a:off x="-22698" y="0"/>
            <a:ext cx="9166698" cy="1808922"/>
          </a:xfrm>
          <a:prstGeom prst="rect">
            <a:avLst/>
          </a:prstGeom>
          <a:noFill/>
          <a:ln>
            <a:noFill/>
          </a:ln>
        </p:spPr>
      </p:pic>
      <p:sp>
        <p:nvSpPr>
          <p:cNvPr id="116" name="Google Shape;116;p17"/>
          <p:cNvSpPr/>
          <p:nvPr/>
        </p:nvSpPr>
        <p:spPr>
          <a:xfrm>
            <a:off x="-53502" y="-238539"/>
            <a:ext cx="9349902" cy="2047461"/>
          </a:xfrm>
          <a:prstGeom prst="rect">
            <a:avLst/>
          </a:prstGeom>
          <a:solidFill>
            <a:srgbClr val="000000">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7"/>
          <p:cNvSpPr txBox="1"/>
          <p:nvPr>
            <p:ph type="title"/>
          </p:nvPr>
        </p:nvSpPr>
        <p:spPr>
          <a:xfrm>
            <a:off x="381000" y="4572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800"/>
              <a:buFont typeface="Arial"/>
              <a:buNone/>
            </a:pPr>
            <a:r>
              <a:rPr b="0" i="0" lang="en-US" sz="4800" u="none" cap="none" strike="noStrike">
                <a:solidFill>
                  <a:schemeClr val="lt1"/>
                </a:solidFill>
                <a:latin typeface="Arial"/>
                <a:ea typeface="Arial"/>
                <a:cs typeface="Arial"/>
                <a:sym typeface="Arial"/>
              </a:rPr>
              <a:t>SUPERMARKET </a:t>
            </a:r>
            <a:br>
              <a:rPr b="0" i="0" lang="en-US" sz="4800" u="none" cap="none" strike="noStrike">
                <a:solidFill>
                  <a:schemeClr val="lt1"/>
                </a:solidFill>
                <a:latin typeface="Arial"/>
                <a:ea typeface="Arial"/>
                <a:cs typeface="Arial"/>
                <a:sym typeface="Arial"/>
              </a:rPr>
            </a:br>
            <a:r>
              <a:rPr b="0" i="0" lang="en-US" sz="4800" u="none" cap="none" strike="noStrike">
                <a:solidFill>
                  <a:schemeClr val="lt1"/>
                </a:solidFill>
                <a:latin typeface="Arial"/>
                <a:ea typeface="Arial"/>
                <a:cs typeface="Arial"/>
                <a:sym typeface="Arial"/>
              </a:rPr>
              <a:t>SPATIALITY</a:t>
            </a:r>
            <a:endParaRPr/>
          </a:p>
        </p:txBody>
      </p:sp>
      <p:sp>
        <p:nvSpPr>
          <p:cNvPr id="118" name="Google Shape;118;p17"/>
          <p:cNvSpPr txBox="1"/>
          <p:nvPr>
            <p:ph idx="1" type="body"/>
          </p:nvPr>
        </p:nvSpPr>
        <p:spPr>
          <a:xfrm>
            <a:off x="228600" y="1981200"/>
            <a:ext cx="8915400" cy="4525963"/>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4810"/>
              <a:buFont typeface="Arial"/>
              <a:buNone/>
            </a:pPr>
            <a:r>
              <a:rPr b="0" i="0" lang="en-US" sz="3600" u="none" cap="none" strike="noStrike">
                <a:solidFill>
                  <a:schemeClr val="dk1"/>
                </a:solidFill>
                <a:latin typeface="Arial"/>
                <a:ea typeface="Arial"/>
                <a:cs typeface="Arial"/>
                <a:sym typeface="Arial"/>
              </a:rPr>
              <a:t>ADDITIONAL SPATIAL</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CONSIDERATIONS</a:t>
            </a:r>
            <a:endParaRPr b="0" i="0" sz="3600" u="none" cap="none" strike="noStrike">
              <a:solidFill>
                <a:schemeClr val="dk1"/>
              </a:solidFill>
              <a:latin typeface="Arial"/>
              <a:ea typeface="Arial"/>
              <a:cs typeface="Arial"/>
              <a:sym typeface="Arial"/>
            </a:endParaRPr>
          </a:p>
          <a:p>
            <a:pPr indent="-342900" lvl="0" marL="342900" marR="0" rtl="0" algn="l">
              <a:lnSpc>
                <a:spcPct val="80000"/>
              </a:lnSpc>
              <a:spcBef>
                <a:spcPts val="814"/>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patterns </a:t>
            </a:r>
            <a:r>
              <a:rPr b="0" i="0" lang="en-US" sz="2405" u="none" cap="none" strike="noStrike">
                <a:solidFill>
                  <a:schemeClr val="dk1"/>
                </a:solidFill>
                <a:latin typeface="Arial"/>
                <a:ea typeface="Arial"/>
                <a:cs typeface="Arial"/>
                <a:sym typeface="Arial"/>
              </a:rPr>
              <a:t>(or lack of…)</a:t>
            </a:r>
            <a:endParaRPr/>
          </a:p>
          <a:p>
            <a:pPr indent="-342900" lvl="0" marL="342900" marR="0" rtl="0" algn="l">
              <a:lnSpc>
                <a:spcPct val="80000"/>
              </a:lnSpc>
              <a:spcBef>
                <a:spcPts val="814"/>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associations</a:t>
            </a:r>
            <a:endParaRPr/>
          </a:p>
          <a:p>
            <a:pPr indent="-342900" lvl="0" marL="342900" marR="0" rtl="0" algn="l">
              <a:lnSpc>
                <a:spcPct val="80000"/>
              </a:lnSpc>
              <a:spcBef>
                <a:spcPts val="814"/>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interconnections</a:t>
            </a:r>
            <a:endParaRPr/>
          </a:p>
          <a:p>
            <a:pPr indent="-342900" lvl="0" marL="342900" marR="0" rtl="0" algn="l">
              <a:lnSpc>
                <a:spcPct val="80000"/>
              </a:lnSpc>
              <a:spcBef>
                <a:spcPts val="814"/>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movement</a:t>
            </a:r>
            <a:endParaRPr/>
          </a:p>
          <a:p>
            <a:pPr indent="-342900" lvl="0" marL="342900" marR="0" rtl="0" algn="l">
              <a:lnSpc>
                <a:spcPct val="80000"/>
              </a:lnSpc>
              <a:spcBef>
                <a:spcPts val="814"/>
              </a:spcBef>
              <a:spcAft>
                <a:spcPts val="0"/>
              </a:spcAft>
              <a:buClr>
                <a:schemeClr val="dk1"/>
              </a:buClr>
              <a:buSzPts val="4070"/>
              <a:buFont typeface="Arial"/>
              <a:buChar char="•"/>
            </a:pPr>
            <a:r>
              <a:rPr b="0" i="0" lang="en-US" sz="4070" u="none" cap="none" strike="noStrike">
                <a:solidFill>
                  <a:schemeClr val="dk1"/>
                </a:solidFill>
                <a:latin typeface="Arial"/>
                <a:ea typeface="Arial"/>
                <a:cs typeface="Arial"/>
                <a:sym typeface="Arial"/>
              </a:rPr>
              <a:t>scale</a:t>
            </a:r>
            <a:endParaRPr/>
          </a:p>
          <a:p>
            <a:pPr indent="0" lvl="0" marL="0" marR="0" rtl="0" algn="l">
              <a:lnSpc>
                <a:spcPct val="80000"/>
              </a:lnSpc>
              <a:spcBef>
                <a:spcPts val="814"/>
              </a:spcBef>
              <a:spcAft>
                <a:spcPts val="0"/>
              </a:spcAft>
              <a:buClr>
                <a:schemeClr val="dk1"/>
              </a:buClr>
              <a:buSzPts val="4070"/>
              <a:buFont typeface="Arial"/>
              <a:buNone/>
            </a:pPr>
            <a:r>
              <a:t/>
            </a:r>
            <a:endParaRPr b="0" i="0" sz="407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18"/>
          <p:cNvPicPr preferRelativeResize="0"/>
          <p:nvPr/>
        </p:nvPicPr>
        <p:blipFill rotWithShape="1">
          <a:blip r:embed="rId3">
            <a:alphaModFix/>
          </a:blip>
          <a:srcRect b="0" l="0" r="0" t="0"/>
          <a:stretch/>
        </p:blipFill>
        <p:spPr>
          <a:xfrm>
            <a:off x="685800" y="685800"/>
            <a:ext cx="7827104" cy="5638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